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3" r:id="rId13"/>
    <p:sldId id="266" r:id="rId14"/>
    <p:sldId id="267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B267A17-BAFC-47AE-97E5-3E13F96BD6D6}" type="datetimeFigureOut">
              <a:rPr lang="en-US" smtClean="0"/>
              <a:t>9/20/2015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49BAE03-18A1-4AE0-AAFC-D04C0BA35F4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Сећање на жртве холокауста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</a:rPr>
              <a:t>Виртуелно путовање у историју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2924944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chemeClr val="accent3">
                    <a:lumMod val="75000"/>
                  </a:schemeClr>
                </a:solidFill>
              </a:rPr>
              <a:t>Тематски час одржан  22. 4. 2015. год. </a:t>
            </a:r>
          </a:p>
          <a:p>
            <a:r>
              <a:rPr lang="sr-Cyrl-RS" sz="2400" dirty="0" smtClean="0">
                <a:solidFill>
                  <a:schemeClr val="accent3">
                    <a:lumMod val="75000"/>
                  </a:schemeClr>
                </a:solidFill>
              </a:rPr>
              <a:t>са ученицима 8. разреда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4164" y="4797152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Реализатори: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Олгица Спасојевић, наставник српског језика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Наталија Диковић, наставник ТИО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Богдан Попадић, наставник историје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Зорица Агановић, наставник енглеског језика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accent3">
                    <a:lumMod val="75000"/>
                  </a:schemeClr>
                </a:solidFill>
              </a:rPr>
              <a:t>Моника Јовићевић, наставник немачког језика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1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Мотивација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400" dirty="0" smtClean="0"/>
              <a:t>   Час је изведен у склопу обележавања Дана сећања на жртве холокауста, геноцида и друге жртве фашизма у Другом светском рату.</a:t>
            </a:r>
          </a:p>
          <a:p>
            <a:pPr marL="82296" indent="0">
              <a:buNone/>
            </a:pPr>
            <a:r>
              <a:rPr lang="sr-Cyrl-RS" sz="2400" dirty="0" smtClean="0"/>
              <a:t> Циљ обележавања овог дана био је да се ученици детаљније упознају са појмом холокауста, узроцима његове појаве и последицама. Ученици се оспособљавају да на примерима из историје изведу поуке за будућност и схвате колико је значајно непрестано подсећање на жртве злочина и опасност идеологија које их проузрокују.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943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Инспирација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400" dirty="0" smtClean="0"/>
              <a:t>Током часа се примењују садржаји усвојени на семинару </a:t>
            </a:r>
            <a:r>
              <a:rPr lang="sr-Cyrl-RS" sz="2400" i="1" dirty="0" smtClean="0"/>
              <a:t>Учење кроз урањање у виртуелни свет.</a:t>
            </a:r>
          </a:p>
          <a:p>
            <a:pPr marL="82296" indent="0">
              <a:buNone/>
            </a:pPr>
            <a:endParaRPr lang="sr-Cyrl-RS" sz="2400" i="1" dirty="0" smtClean="0"/>
          </a:p>
          <a:p>
            <a:pPr marL="82296" indent="0">
              <a:buNone/>
            </a:pPr>
            <a:endParaRPr lang="sr-Cyrl-RS" sz="2400" i="1" dirty="0"/>
          </a:p>
          <a:p>
            <a:pPr marL="82296" indent="0">
              <a:buNone/>
            </a:pPr>
            <a:endParaRPr lang="sr-Cyrl-RS" sz="2400" i="1" dirty="0" smtClean="0"/>
          </a:p>
          <a:p>
            <a:pPr marL="82296" indent="0">
              <a:buNone/>
            </a:pPr>
            <a:endParaRPr lang="sr-Cyrl-RS" sz="2400" i="1" dirty="0"/>
          </a:p>
          <a:p>
            <a:pPr marL="82296" indent="0">
              <a:buNone/>
            </a:pPr>
            <a:endParaRPr lang="sr-Cyrl-RS" sz="2400" i="1" dirty="0" smtClean="0"/>
          </a:p>
          <a:p>
            <a:pPr marL="82296" indent="0">
              <a:buNone/>
            </a:pPr>
            <a:endParaRPr lang="sr-Cyrl-RS" sz="2400" i="1" dirty="0"/>
          </a:p>
          <a:p>
            <a:pPr marL="82296" indent="0">
              <a:buNone/>
            </a:pPr>
            <a:endParaRPr lang="sr-Cyrl-RS" sz="2400" i="1" dirty="0" smtClean="0"/>
          </a:p>
          <a:p>
            <a:pPr marL="82296" indent="0">
              <a:buNone/>
            </a:pPr>
            <a:r>
              <a:rPr lang="sr-Cyrl-RS" sz="2400" i="1" dirty="0"/>
              <a:t> </a:t>
            </a:r>
            <a:r>
              <a:rPr lang="sr-Cyrl-RS" sz="2400" i="1" dirty="0" smtClean="0"/>
              <a:t>  </a:t>
            </a:r>
            <a:r>
              <a:rPr lang="sr-Cyrl-RS" sz="2400" dirty="0" smtClean="0"/>
              <a:t>Семинар обрађује могућности употребе виртуелног света </a:t>
            </a:r>
            <a:r>
              <a:rPr lang="sr-Cyrl-RS" sz="2400" b="1" dirty="0" smtClean="0"/>
              <a:t>Секунд  Лајф </a:t>
            </a:r>
            <a:r>
              <a:rPr lang="sr-Cyrl-RS" sz="2400" dirty="0" smtClean="0"/>
              <a:t>у образовању.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865" y="2420888"/>
            <a:ext cx="5108448" cy="263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је Секунд Лајф?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56872" cy="529356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 Секунд Лајф (</a:t>
            </a:r>
            <a:r>
              <a:rPr lang="sr-Latn-RS" sz="2200" dirty="0" smtClean="0"/>
              <a:t>Second Life) </a:t>
            </a:r>
            <a:r>
              <a:rPr lang="sr-Cyrl-RS" sz="2200" dirty="0" smtClean="0"/>
              <a:t>је виртуелни свет у коме корисници креирају свог аватара, а потом се помоћу њега крећу кроз различите дестинације. </a:t>
            </a:r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r>
              <a:rPr lang="sr-Cyrl-RS" sz="2200" dirty="0" smtClean="0"/>
              <a:t>   СЛ је намењен пре свега забави, игри, дружењу, куповини и сл. Међутим, у њему се налазе и многобројне дестинације посвећене науци, уметности  и образовању.</a:t>
            </a:r>
            <a:endParaRPr lang="en-US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36912"/>
            <a:ext cx="3126614" cy="209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30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008" y="260648"/>
            <a:ext cx="8032936" cy="114300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Зашто виртуелни светови у настави?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844824"/>
            <a:ext cx="7240848" cy="392541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 Употреба виртуелних светова треба пре свега да активира и одржи ученичку пажњу.  Ученици показују велику заинтересованост када се у настави употребе садржаји слични свету видео-игара који је њима близак.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Занимљиве и необичне активности током часа обезбеђују дуже трајање усвојених знања. Ученици схватају да се виртуелни светови, осим за игру и забаву, могу употребити и за озбиљније сврхе.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2270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Како са ученицима у СЛ?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916832"/>
            <a:ext cx="7168840" cy="421344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 Будући да у програму СЛ постоји ограничење везано за године регистрованих корисника, а и сам виртуелни свет садржи и бројне непримерене садржаје, ученици се кроз њега крећу са наставничких налога и у строго контролисаним условима.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Употреба виртуелних светова у образовању захтева непрекидно промишљање и бригу о безбедности ученика на интернету, као и указивање на правила понашања у виртуелном свету.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093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Организација и корелација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484784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Тема часа и планиране активности подразумевају корелацију између наставе</a:t>
            </a:r>
            <a:r>
              <a:rPr lang="sr-Cyrl-RS" sz="2200" b="1" dirty="0" smtClean="0"/>
              <a:t> историје</a:t>
            </a:r>
            <a:r>
              <a:rPr lang="sr-Cyrl-RS" sz="2200" dirty="0" smtClean="0"/>
              <a:t>, </a:t>
            </a:r>
            <a:r>
              <a:rPr lang="sr-Cyrl-RS" sz="2200" b="1" dirty="0" smtClean="0"/>
              <a:t>српског језика </a:t>
            </a:r>
            <a:r>
              <a:rPr lang="sr-Cyrl-RS" sz="2200" dirty="0" smtClean="0"/>
              <a:t>и </a:t>
            </a:r>
            <a:r>
              <a:rPr lang="sr-Cyrl-RS" sz="2200" b="1" dirty="0" smtClean="0"/>
              <a:t>техничког и информатичког образовања</a:t>
            </a:r>
            <a:r>
              <a:rPr lang="sr-Cyrl-RS" sz="2200" dirty="0" smtClean="0"/>
              <a:t>.</a:t>
            </a:r>
          </a:p>
          <a:p>
            <a:pPr marL="82296" indent="0">
              <a:buNone/>
            </a:pPr>
            <a:r>
              <a:rPr lang="sr-Cyrl-RS" sz="2200" dirty="0" smtClean="0"/>
              <a:t>   Пошто су сви садржаји виртуелног света СЛ доступни искључиво на енглеском језику, неопходно је било успоставити корелацију са наставом </a:t>
            </a:r>
            <a:r>
              <a:rPr lang="sr-Cyrl-RS" sz="2200" b="1" dirty="0" smtClean="0"/>
              <a:t>енглеског језика</a:t>
            </a:r>
            <a:r>
              <a:rPr lang="sr-Cyrl-RS" sz="2200" dirty="0" smtClean="0"/>
              <a:t>.  Виртуелна дестинација везана за тему холокауста садржи и текстове на немачком језику, па се остварује и корелација са наставом </a:t>
            </a:r>
            <a:r>
              <a:rPr lang="sr-Cyrl-RS" sz="2200" b="1" dirty="0" smtClean="0"/>
              <a:t>немачког</a:t>
            </a:r>
            <a:r>
              <a:rPr lang="sr-Cyrl-RS" sz="2200" dirty="0" smtClean="0"/>
              <a:t>, који ученици уче као други страни језик.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</a:t>
            </a:r>
            <a:r>
              <a:rPr lang="sr-Cyrl-RS" sz="2200" dirty="0"/>
              <a:t>Час се изводи у учионици опремљеној видео-пројектором. </a:t>
            </a:r>
            <a:r>
              <a:rPr lang="sr-Cyrl-RS" sz="2200" dirty="0" smtClean="0"/>
              <a:t>Потребно је неколико рачунара </a:t>
            </a:r>
            <a:r>
              <a:rPr lang="sr-Cyrl-RS" sz="2200" dirty="0"/>
              <a:t>са приступом интернету.</a:t>
            </a:r>
            <a:endParaRPr lang="en-US" sz="2200" dirty="0"/>
          </a:p>
          <a:p>
            <a:pPr marL="82296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494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Припремне активности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56872" cy="480060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sr-Cyrl-RS" sz="2400" dirty="0" smtClean="0"/>
              <a:t>   Ученици су добили истраживачке задатке и упутства да припреме краћа излагања на следеће теме:</a:t>
            </a:r>
          </a:p>
          <a:p>
            <a:r>
              <a:rPr lang="sr-Cyrl-RS" sz="2400" dirty="0" smtClean="0"/>
              <a:t>Појам холокауста</a:t>
            </a:r>
          </a:p>
          <a:p>
            <a:r>
              <a:rPr lang="sr-Cyrl-RS" sz="2400" dirty="0" smtClean="0"/>
              <a:t>Страдање јеврејског народа кроз историју</a:t>
            </a:r>
          </a:p>
          <a:p>
            <a:r>
              <a:rPr lang="sr-Cyrl-RS" sz="2400" dirty="0" smtClean="0"/>
              <a:t>Обележја јеврејске религије и културе</a:t>
            </a:r>
          </a:p>
          <a:p>
            <a:r>
              <a:rPr lang="sr-Cyrl-RS" sz="2400" dirty="0" smtClean="0"/>
              <a:t>Обрађивана књижевна дела која приказују страдања током Другог светског рата</a:t>
            </a:r>
          </a:p>
          <a:p>
            <a:pPr marL="82296" indent="0">
              <a:buNone/>
            </a:pPr>
            <a:endParaRPr lang="sr-Cyrl-RS" sz="2400" dirty="0" smtClean="0"/>
          </a:p>
          <a:p>
            <a:pPr marL="82296" indent="0">
              <a:buNone/>
            </a:pPr>
            <a:r>
              <a:rPr lang="sr-Cyrl-RS" sz="2400" dirty="0" smtClean="0"/>
              <a:t>   Први део часа садржи излагање група, допуњено припремљеним материјалима са сликама и фотографијама.</a:t>
            </a:r>
          </a:p>
          <a:p>
            <a:pPr marL="82296" indent="0">
              <a:buNone/>
            </a:pPr>
            <a:r>
              <a:rPr lang="sr-Cyrl-RS" sz="2400" dirty="0" smtClean="0"/>
              <a:t>Неки ученици су се определили за израду паноа, а други за ппт презентације.</a:t>
            </a:r>
            <a:endParaRPr lang="sr-Cyrl-RS" sz="2400" dirty="0"/>
          </a:p>
        </p:txBody>
      </p:sp>
    </p:spTree>
    <p:extLst>
      <p:ext uri="{BB962C8B-B14F-4D97-AF65-F5344CB8AC3E}">
        <p14:creationId xmlns:p14="http://schemas.microsoft.com/office/powerpoint/2010/main" val="40024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Виртуелна дестинација: Музеј холокауста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112" y="1556792"/>
            <a:ext cx="7992888" cy="4968552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sr-Cyrl-RS" sz="2200" dirty="0" smtClean="0"/>
              <a:t>   Музеј холокауста у Вашингтону (</a:t>
            </a:r>
            <a:r>
              <a:rPr lang="en-US" sz="2200" dirty="0" smtClean="0"/>
              <a:t>US </a:t>
            </a:r>
            <a:r>
              <a:rPr lang="en-US" sz="2200" dirty="0" err="1" smtClean="0"/>
              <a:t>Holokaust</a:t>
            </a:r>
            <a:r>
              <a:rPr lang="en-US" sz="2200" dirty="0" smtClean="0"/>
              <a:t> Memorial Museum</a:t>
            </a:r>
            <a:r>
              <a:rPr lang="sr-Cyrl-RS" sz="2200" dirty="0" smtClean="0"/>
              <a:t>) изградио је у виртуелном свету дестинацију која садржи фотографије, документе и сведочења преживелих жртава холокауста.</a:t>
            </a:r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r>
              <a:rPr lang="sr-Cyrl-RS" sz="2200" dirty="0" smtClean="0"/>
              <a:t>  Посетиоци </a:t>
            </a:r>
            <a:r>
              <a:rPr lang="sr-Cyrl-RS" sz="2200" dirty="0"/>
              <a:t>су у могућности да „уроне“ у Кристалну ноћ, крећу се кроз  реконструисани град након Кристалне ноћи, обиђу разрушене куће и синагоге, прочитају новине или немачке пропагандне материјале из тог периода и проналазе бројне информације </a:t>
            </a:r>
            <a:r>
              <a:rPr lang="sr-Cyrl-RS" sz="2200" dirty="0" smtClean="0"/>
              <a:t>о историјским догађајима, као и о јеврејској религији и култури.</a:t>
            </a:r>
            <a:endParaRPr lang="en-U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66156"/>
            <a:ext cx="1800200" cy="136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935771"/>
            <a:ext cx="1658937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40017"/>
            <a:ext cx="172561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67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Репортери у музеју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 Ученици се уз помоћ аватара које су креирали наставници крећу по музеју, проналазе информације, читају текстове и записе.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Уз помоћ наставника енглеског и немачког језика  преводе записе и прикупљају садржаје који ће им бити потребни за извештавање.  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Током обилажења виртуелног музеја ученици износе своја запажања, дискутују и коментаришу приказане садржаје.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Фотографије најзанимљивијих места које буду направили искористиће за репортаже које буду писали.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6133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Виртуелна шетња кроз музеј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64" y="1772816"/>
            <a:ext cx="3700210" cy="203800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54010"/>
            <a:ext cx="3744416" cy="206235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18" y="4252142"/>
            <a:ext cx="3841434" cy="211578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52142"/>
            <a:ext cx="3852931" cy="212212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4209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7534">
            <a:off x="1317728" y="665425"/>
            <a:ext cx="3541217" cy="1948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2615">
            <a:off x="4687853" y="1469381"/>
            <a:ext cx="3508693" cy="193252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83" y="3023722"/>
            <a:ext cx="3893716" cy="24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0795">
            <a:off x="4716016" y="4041599"/>
            <a:ext cx="4062947" cy="238993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09720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Зашто ово учимо?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4955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На изласку из музеја налазе се записи два чувена текста:</a:t>
            </a:r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endParaRPr lang="sr-Cyrl-RS" sz="2200" dirty="0" smtClean="0"/>
          </a:p>
          <a:p>
            <a:pPr marL="82296" indent="0">
              <a:buNone/>
            </a:pPr>
            <a:r>
              <a:rPr lang="sr-Cyrl-RS" sz="2200" dirty="0" smtClean="0"/>
              <a:t>     Њихово тумачење отвара дискусију о томе зашто учимо о холокаусту и зашто је потребно непрестано подсећање на догађаје који су мучни и страшни.</a:t>
            </a:r>
          </a:p>
          <a:p>
            <a:pPr marL="82296" indent="0">
              <a:buNone/>
            </a:pPr>
            <a:r>
              <a:rPr lang="sr-Cyrl-RS" sz="2200" dirty="0" smtClean="0"/>
              <a:t>      Ученици своја размишљања записују на таблу којој могу приступити и директно из СЛ.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9" t="15844" r="13704" b="16616"/>
          <a:stretch/>
        </p:blipFill>
        <p:spPr>
          <a:xfrm>
            <a:off x="1691680" y="1948073"/>
            <a:ext cx="2304256" cy="1340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6" t="14557" r="6396" b="15923"/>
          <a:stretch/>
        </p:blipFill>
        <p:spPr>
          <a:xfrm>
            <a:off x="6012160" y="1948073"/>
            <a:ext cx="2326914" cy="12754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3628" y="3348612"/>
            <a:ext cx="32403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>
              <a:buNone/>
            </a:pPr>
            <a:r>
              <a:rPr lang="sr-Cyrl-RS" sz="1400" i="1" dirty="0">
                <a:solidFill>
                  <a:schemeClr val="accent3">
                    <a:lumMod val="50000"/>
                  </a:schemeClr>
                </a:solidFill>
              </a:rPr>
              <a:t>Морамо увек заузети страну. </a:t>
            </a:r>
            <a:endParaRPr lang="sr-Cyrl-RS" sz="14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82296" indent="0">
              <a:buNone/>
            </a:pP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Неутралност помаже </a:t>
            </a:r>
            <a:r>
              <a:rPr lang="sr-Cyrl-RS" sz="1400" i="1" dirty="0">
                <a:solidFill>
                  <a:schemeClr val="accent3">
                    <a:lumMod val="50000"/>
                  </a:schemeClr>
                </a:solidFill>
              </a:rPr>
              <a:t>злочинцу, а никада жртви</a:t>
            </a: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82296" indent="0">
              <a:buNone/>
            </a:pP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Ћутање охрабрује злочинца, никада жртву.                             Ели Визел</a:t>
            </a:r>
            <a:endParaRPr lang="sr-Cyrl-RS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5245" y="3238063"/>
            <a:ext cx="38884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>
              <a:buNone/>
            </a:pP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Када су дошли по социјалисте, нисам ништа рекао јер нисам био социјалиста...</a:t>
            </a:r>
          </a:p>
          <a:p>
            <a:pPr marL="82296" indent="0">
              <a:buNone/>
            </a:pP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Када су дошли по Јевреје, нисам ништа рекао јер нисам Јеврејин.</a:t>
            </a:r>
          </a:p>
          <a:p>
            <a:pPr marL="82296" indent="0">
              <a:buNone/>
            </a:pPr>
            <a:r>
              <a:rPr lang="sr-Cyrl-RS" sz="1400" i="1" dirty="0" smtClean="0">
                <a:solidFill>
                  <a:schemeClr val="accent3">
                    <a:lumMod val="50000"/>
                  </a:schemeClr>
                </a:solidFill>
              </a:rPr>
              <a:t>Када су дошли по мене, никога није било да нешто каже за мене.                      М. Немолиер</a:t>
            </a:r>
          </a:p>
          <a:p>
            <a:pPr marL="82296" indent="0">
              <a:buNone/>
            </a:pPr>
            <a:endParaRPr lang="sr-Cyrl-RS" sz="14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36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Коментари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1" r="13035" b="8304"/>
          <a:stretch/>
        </p:blipFill>
        <p:spPr bwMode="auto">
          <a:xfrm>
            <a:off x="1187624" y="1916832"/>
            <a:ext cx="7704856" cy="4266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7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Извештавање</a:t>
            </a:r>
            <a:endParaRPr lang="en-US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4241411" cy="26082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1340768"/>
            <a:ext cx="76027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sr-Cyrl-RS" sz="2200" dirty="0" smtClean="0"/>
              <a:t>   Пошто </a:t>
            </a:r>
            <a:r>
              <a:rPr lang="sr-Cyrl-RS" sz="2200" dirty="0"/>
              <a:t>су на часовима српског језика недавно обрађиване одлике репортаже, ученици су добили домаћи задатак да напишу репортаже о виртуелном обиласку музеја.</a:t>
            </a:r>
          </a:p>
          <a:p>
            <a:pPr marL="82296" indent="0">
              <a:buNone/>
            </a:pPr>
            <a:r>
              <a:rPr lang="sr-Cyrl-RS" sz="2200" dirty="0"/>
              <a:t>   Текст репортаже требало је допунити фотографијама начињеним у музеју и поставити на мудл платформу у оквиру одговарајућег курса.</a:t>
            </a:r>
            <a:endParaRPr lang="en-US" sz="2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1" t="15123" r="23414" b="4610"/>
          <a:stretch/>
        </p:blipFill>
        <p:spPr bwMode="auto">
          <a:xfrm>
            <a:off x="5446066" y="3933056"/>
            <a:ext cx="3590430" cy="26082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3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Радови ученика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0" t="15195" r="2618" b="5542"/>
          <a:stretch/>
        </p:blipFill>
        <p:spPr bwMode="auto">
          <a:xfrm>
            <a:off x="2625650" y="1196752"/>
            <a:ext cx="4392488" cy="2564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8" r="3269" b="6682"/>
          <a:stretch/>
        </p:blipFill>
        <p:spPr bwMode="auto">
          <a:xfrm>
            <a:off x="2123193" y="3918682"/>
            <a:ext cx="5736520" cy="27576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27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Евалуација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200" dirty="0" smtClean="0"/>
              <a:t>   На основу радова ученика може се закључити да су остварени сви предвиђени циљеви.  Ученици су схватили обрађене садржаје, усвојили нова знања и показали висок степен мотивације. </a:t>
            </a:r>
          </a:p>
          <a:p>
            <a:pPr marL="82296" indent="0">
              <a:buNone/>
            </a:pPr>
            <a:r>
              <a:rPr lang="sr-Cyrl-RS" sz="2200" dirty="0" smtClean="0"/>
              <a:t>   Радови показују и да су реализоване активности код ученика произвеле јак емоционални утисак и озбиљно промишљање.</a:t>
            </a:r>
          </a:p>
          <a:p>
            <a:pPr marL="82296" indent="0">
              <a:buNone/>
            </a:pPr>
            <a:r>
              <a:rPr lang="sr-Cyrl-RS" sz="2200" dirty="0"/>
              <a:t> </a:t>
            </a:r>
            <a:r>
              <a:rPr lang="sr-Cyrl-RS" sz="2200" dirty="0" smtClean="0"/>
              <a:t>  Ученици су показали спремност да дискутују, коментаришу и процењују друге радове, као и да одговоре на остале постављене захтеве.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14860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521</TotalTime>
  <Words>938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Сећање на жртве холокауста</vt:lpstr>
      <vt:lpstr>Мотивација</vt:lpstr>
      <vt:lpstr>Инспирација</vt:lpstr>
      <vt:lpstr>Шта је Секунд Лајф?</vt:lpstr>
      <vt:lpstr>Зашто виртуелни светови у настави?</vt:lpstr>
      <vt:lpstr>Како са ученицима у СЛ?</vt:lpstr>
      <vt:lpstr>Организација и корелација</vt:lpstr>
      <vt:lpstr>Припремне активности</vt:lpstr>
      <vt:lpstr>Виртуелна дестинација: Музеј холокауста</vt:lpstr>
      <vt:lpstr>Репортери у музеју</vt:lpstr>
      <vt:lpstr>Виртуелна шетња кроз музеј</vt:lpstr>
      <vt:lpstr>PowerPoint Presentation</vt:lpstr>
      <vt:lpstr>Зашто ово учимо?</vt:lpstr>
      <vt:lpstr>Коментари</vt:lpstr>
      <vt:lpstr>Извештавање</vt:lpstr>
      <vt:lpstr>Радови ученика</vt:lpstr>
      <vt:lpstr>Евалуација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Сећање на жртве холокауста</dc:title>
  <dc:creator>user</dc:creator>
  <cp:lastModifiedBy>user</cp:lastModifiedBy>
  <cp:revision>44</cp:revision>
  <dcterms:created xsi:type="dcterms:W3CDTF">2015-09-19T08:45:25Z</dcterms:created>
  <dcterms:modified xsi:type="dcterms:W3CDTF">2015-09-20T06:51:21Z</dcterms:modified>
</cp:coreProperties>
</file>